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7" r:id="rId2"/>
    <p:sldId id="256" r:id="rId3"/>
    <p:sldId id="259" r:id="rId4"/>
    <p:sldId id="257" r:id="rId5"/>
    <p:sldId id="266" r:id="rId6"/>
    <p:sldId id="261" r:id="rId7"/>
    <p:sldId id="298" r:id="rId8"/>
    <p:sldId id="280" r:id="rId9"/>
    <p:sldId id="262" r:id="rId10"/>
    <p:sldId id="278" r:id="rId11"/>
    <p:sldId id="264" r:id="rId12"/>
    <p:sldId id="28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0000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598" autoAdjust="0"/>
  </p:normalViewPr>
  <p:slideViewPr>
    <p:cSldViewPr>
      <p:cViewPr>
        <p:scale>
          <a:sx n="86" d="100"/>
          <a:sy n="86" d="100"/>
        </p:scale>
        <p:origin x="-78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BEEEB-FAE6-4634-975A-E184BB65BA9B}" type="datetimeFigureOut">
              <a:rPr lang="ru-RU" smtClean="0"/>
              <a:pPr/>
              <a:t>24.11.2017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3945-E818-4950-A0CA-EC4C94F2F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294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3143272" cy="3071834"/>
          </a:xfrm>
        </p:spPr>
        <p:txBody>
          <a:bodyPr/>
          <a:lstStyle>
            <a:lvl1pPr>
              <a:defRPr sz="4800" b="1" cap="none" spc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2928958" cy="250033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3BD8-CA3A-4D3A-946B-B4BAB74F847B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E4C4-FC13-4683-A873-D72FA3FD6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6683163"/>
      </p:ext>
    </p:extLst>
  </p:cSld>
  <p:clrMapOvr>
    <a:masterClrMapping/>
  </p:clrMapOvr>
  <p:transition spd="med" advClick="0" advTm="1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66EA7-B168-4873-BFA1-AA404BFB71A8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B1F-9C45-45BE-BA6F-440388196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19307"/>
      </p:ext>
    </p:extLst>
  </p:cSld>
  <p:clrMapOvr>
    <a:masterClrMapping/>
  </p:clrMapOvr>
  <p:transition spd="med" advClick="0" advTm="1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CD7DC-EE98-45A4-8F36-626A20B64187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A468-F19D-462F-8687-0623DCC3D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4135562"/>
      </p:ext>
    </p:extLst>
  </p:cSld>
  <p:clrMapOvr>
    <a:masterClrMapping/>
  </p:clrMapOvr>
  <p:transition spd="med" advClick="0" advTm="1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6EFD-37FE-42F3-8B45-F5C6ACCA1160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A4C44-6DAC-4F69-A2B1-5BE422C45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7399117"/>
      </p:ext>
    </p:extLst>
  </p:cSld>
  <p:clrMapOvr>
    <a:masterClrMapping/>
  </p:clrMapOvr>
  <p:transition spd="med" advClick="0" advTm="1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AE01-AF84-44C4-93C2-41B3144EB462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1F48-9584-4AB5-8E5B-E15E03A57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7681023"/>
      </p:ext>
    </p:extLst>
  </p:cSld>
  <p:clrMapOvr>
    <a:masterClrMapping/>
  </p:clrMapOvr>
  <p:transition spd="med" advClick="0" advTm="1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0FB2-3B03-4A2E-8CBD-6343835928ED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AC1E-8A45-4D76-BD0E-C645AE3BB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9442693"/>
      </p:ext>
    </p:extLst>
  </p:cSld>
  <p:clrMapOvr>
    <a:masterClrMapping/>
  </p:clrMapOvr>
  <p:transition spd="med" advClick="0" advTm="1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405D-F2F8-4BA0-8012-8169A9159837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4905D-DBB4-4EAA-B87D-CBBDECB77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3582344"/>
      </p:ext>
    </p:extLst>
  </p:cSld>
  <p:clrMapOvr>
    <a:masterClrMapping/>
  </p:clrMapOvr>
  <p:transition spd="med" advClick="0" advTm="1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75D9-69BE-498B-83A6-1561A112D07D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2CEE-68AF-48F0-B58E-A0B38DD90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8082369"/>
      </p:ext>
    </p:extLst>
  </p:cSld>
  <p:clrMapOvr>
    <a:masterClrMapping/>
  </p:clrMapOvr>
  <p:transition spd="med" advClick="0" advTm="1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C2B3-CB85-4085-9A23-C06E3F845352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62CB6-9833-4803-89FC-9429B6851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1774852"/>
      </p:ext>
    </p:extLst>
  </p:cSld>
  <p:clrMapOvr>
    <a:masterClrMapping/>
  </p:clrMapOvr>
  <p:transition spd="med" advClick="0" advTm="1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B5511-203C-4333-B007-70F8DD5E21C4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F6EB-A228-4D33-A91C-2CC026095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9567742"/>
      </p:ext>
    </p:extLst>
  </p:cSld>
  <p:clrMapOvr>
    <a:masterClrMapping/>
  </p:clrMapOvr>
  <p:transition spd="med" advClick="0" advTm="1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41565-613D-4BEC-BB37-3081EFB109BA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F387-E534-4E45-B6CA-8E85A8A01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7131468"/>
      </p:ext>
    </p:extLst>
  </p:cSld>
  <p:clrMapOvr>
    <a:masterClrMapping/>
  </p:clrMapOvr>
  <p:transition spd="med" advClick="0" advTm="1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3543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785938"/>
            <a:ext cx="3471862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B15E49-33F8-449B-AD1C-430576E5FDBA}" type="datetimeFigureOut">
              <a:rPr lang="ru-RU"/>
              <a:pPr>
                <a:defRPr/>
              </a:pPr>
              <a:t>24.11.2017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C033BF-839E-4A9D-A614-D33F24F19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med" advClick="0" advTm="15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64;&#1082;&#1086;&#1083;&#1100;&#1085;&#1099;&#1081;%20&#1101;&#1090;&#1072;&#1087;%20&#1082;&#1086;&#1085;&#1082;&#1091;&#1088;&#1089;&#1072;%20&#1059;&#1095;&#1080;&#1090;&#1077;&#1083;&#1100;%20&#1075;&#1086;&#1076;&#1072;\Muzyka_-_Na_prezentaciyu_(iPleer.fm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rgbClr val="0000FF"/>
                </a:solidFill>
                <a:latin typeface="Monotype Corsiva" pitchFamily="66" charset="0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    Муниципальное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общеобразовательное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учреждение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«Новохоперская гимназия №1»</a:t>
            </a:r>
            <a:endParaRPr lang="ru-RU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85926"/>
            <a:ext cx="373411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Muzyka_-_Na_prezentaciyu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6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628800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.</a:t>
            </a:r>
            <a:endParaRPr lang="ru-RU" b="1" dirty="0">
              <a:latin typeface="Monotype Corsiva" pitchFamily="66" charset="0"/>
            </a:endParaRPr>
          </a:p>
        </p:txBody>
      </p:sp>
      <p:grpSp>
        <p:nvGrpSpPr>
          <p:cNvPr id="8" name="Diagram 9"/>
          <p:cNvGrpSpPr>
            <a:grpSpLocks noChangeAspect="1"/>
          </p:cNvGrpSpPr>
          <p:nvPr/>
        </p:nvGrpSpPr>
        <p:grpSpPr bwMode="auto">
          <a:xfrm>
            <a:off x="1295721" y="476672"/>
            <a:ext cx="6642525" cy="6187763"/>
            <a:chOff x="1910" y="1152"/>
            <a:chExt cx="1941" cy="2019"/>
          </a:xfrm>
        </p:grpSpPr>
        <p:sp>
          <p:nvSpPr>
            <p:cNvPr id="9" name="_s4100"/>
            <p:cNvSpPr>
              <a:spLocks noChangeShapeType="1"/>
            </p:cNvSpPr>
            <p:nvPr/>
          </p:nvSpPr>
          <p:spPr bwMode="auto">
            <a:xfrm flipH="1" flipV="1">
              <a:off x="2526" y="1671"/>
              <a:ext cx="235" cy="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4101"/>
            <p:cNvSpPr>
              <a:spLocks noChangeArrowheads="1"/>
            </p:cNvSpPr>
            <p:nvPr/>
          </p:nvSpPr>
          <p:spPr bwMode="auto">
            <a:xfrm>
              <a:off x="2203" y="1307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Элективы</a:t>
              </a: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Georgia" pitchFamily="18" charset="0"/>
                  <a:cs typeface="Arial" charset="0"/>
                </a:rPr>
                <a:t> </a:t>
              </a:r>
            </a:p>
          </p:txBody>
        </p:sp>
        <p:sp>
          <p:nvSpPr>
            <p:cNvPr id="11" name="_s4102"/>
            <p:cNvSpPr>
              <a:spLocks noChangeShapeType="1"/>
            </p:cNvSpPr>
            <p:nvPr/>
          </p:nvSpPr>
          <p:spPr bwMode="auto">
            <a:xfrm flipH="1" flipV="1">
              <a:off x="2306" y="1973"/>
              <a:ext cx="383" cy="1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4103"/>
            <p:cNvSpPr>
              <a:spLocks noChangeArrowheads="1"/>
            </p:cNvSpPr>
            <p:nvPr/>
          </p:nvSpPr>
          <p:spPr bwMode="auto">
            <a:xfrm>
              <a:off x="1910" y="1711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Дистанционное</a:t>
              </a:r>
              <a:r>
                <a:rPr kumimoji="0" lang="ru-RU" sz="1800" b="1" i="0" u="none" strike="noStrike" cap="none" normalizeH="0" baseline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Georgia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обучение</a:t>
              </a:r>
            </a:p>
          </p:txBody>
        </p:sp>
        <p:sp>
          <p:nvSpPr>
            <p:cNvPr id="13" name="_s4104"/>
            <p:cNvSpPr>
              <a:spLocks noChangeShapeType="1"/>
            </p:cNvSpPr>
            <p:nvPr/>
          </p:nvSpPr>
          <p:spPr bwMode="auto">
            <a:xfrm flipH="1">
              <a:off x="2305" y="2224"/>
              <a:ext cx="385" cy="1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_s4105"/>
            <p:cNvSpPr>
              <a:spLocks noChangeArrowheads="1"/>
            </p:cNvSpPr>
            <p:nvPr/>
          </p:nvSpPr>
          <p:spPr bwMode="auto">
            <a:xfrm>
              <a:off x="1911" y="2210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Интеллектуальные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игры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Georgia" pitchFamily="18" charset="0"/>
                <a:cs typeface="Arial" charset="0"/>
              </a:endParaRPr>
            </a:p>
          </p:txBody>
        </p:sp>
        <p:sp>
          <p:nvSpPr>
            <p:cNvPr id="15" name="_s4106"/>
            <p:cNvSpPr>
              <a:spLocks noChangeShapeType="1"/>
            </p:cNvSpPr>
            <p:nvPr/>
          </p:nvSpPr>
          <p:spPr bwMode="auto">
            <a:xfrm flipH="1">
              <a:off x="2524" y="2324"/>
              <a:ext cx="240" cy="3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_s4107"/>
            <p:cNvSpPr>
              <a:spLocks noChangeArrowheads="1"/>
            </p:cNvSpPr>
            <p:nvPr/>
          </p:nvSpPr>
          <p:spPr bwMode="auto">
            <a:xfrm>
              <a:off x="2205" y="2613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Конкурсы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0" i="0" u="none" strike="noStrike" cap="none" normalizeH="0" baseline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" name="_s4108"/>
            <p:cNvSpPr>
              <a:spLocks noChangeShapeType="1"/>
            </p:cNvSpPr>
            <p:nvPr/>
          </p:nvSpPr>
          <p:spPr bwMode="auto">
            <a:xfrm>
              <a:off x="2880" y="2362"/>
              <a:ext cx="2" cy="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_s4109"/>
            <p:cNvSpPr>
              <a:spLocks noChangeArrowheads="1"/>
            </p:cNvSpPr>
            <p:nvPr/>
          </p:nvSpPr>
          <p:spPr bwMode="auto">
            <a:xfrm>
              <a:off x="2680" y="2726"/>
              <a:ext cx="405" cy="44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Внеклассные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мероприятия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 по русскому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языку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_s4110"/>
            <p:cNvSpPr>
              <a:spLocks noChangeShapeType="1"/>
            </p:cNvSpPr>
            <p:nvPr/>
          </p:nvSpPr>
          <p:spPr bwMode="auto">
            <a:xfrm>
              <a:off x="3000" y="2323"/>
              <a:ext cx="236" cy="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_s4111"/>
            <p:cNvSpPr>
              <a:spLocks noChangeArrowheads="1"/>
            </p:cNvSpPr>
            <p:nvPr/>
          </p:nvSpPr>
          <p:spPr bwMode="auto">
            <a:xfrm>
              <a:off x="3154" y="2611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Проекты</a:t>
              </a: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</p:txBody>
        </p:sp>
        <p:sp>
          <p:nvSpPr>
            <p:cNvPr id="21" name="_s4112"/>
            <p:cNvSpPr>
              <a:spLocks noChangeShapeType="1"/>
            </p:cNvSpPr>
            <p:nvPr/>
          </p:nvSpPr>
          <p:spPr bwMode="auto">
            <a:xfrm>
              <a:off x="3072" y="2222"/>
              <a:ext cx="384" cy="1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_s4113"/>
            <p:cNvSpPr>
              <a:spLocks noChangeArrowheads="1"/>
            </p:cNvSpPr>
            <p:nvPr/>
          </p:nvSpPr>
          <p:spPr bwMode="auto">
            <a:xfrm>
              <a:off x="3446" y="2207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Предметные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недели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Georgia" pitchFamily="18" charset="0"/>
                <a:cs typeface="Arial" charset="0"/>
              </a:endParaRPr>
            </a:p>
          </p:txBody>
        </p:sp>
        <p:sp>
          <p:nvSpPr>
            <p:cNvPr id="23" name="_s4114"/>
            <p:cNvSpPr>
              <a:spLocks noChangeShapeType="1"/>
            </p:cNvSpPr>
            <p:nvPr/>
          </p:nvSpPr>
          <p:spPr bwMode="auto">
            <a:xfrm flipV="1">
              <a:off x="3071" y="1974"/>
              <a:ext cx="385" cy="1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_s4115"/>
            <p:cNvSpPr>
              <a:spLocks noChangeArrowheads="1"/>
            </p:cNvSpPr>
            <p:nvPr/>
          </p:nvSpPr>
          <p:spPr bwMode="auto">
            <a:xfrm>
              <a:off x="3445" y="1709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Исследовательская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работа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5" name="_s4116"/>
            <p:cNvSpPr>
              <a:spLocks noChangeShapeType="1"/>
            </p:cNvSpPr>
            <p:nvPr/>
          </p:nvSpPr>
          <p:spPr bwMode="auto">
            <a:xfrm flipV="1">
              <a:off x="2998" y="1671"/>
              <a:ext cx="238" cy="3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_s4117"/>
            <p:cNvSpPr>
              <a:spLocks noChangeArrowheads="1"/>
            </p:cNvSpPr>
            <p:nvPr/>
          </p:nvSpPr>
          <p:spPr bwMode="auto">
            <a:xfrm>
              <a:off x="3152" y="1306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Мониторинг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окружающей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среды</a:t>
              </a:r>
            </a:p>
          </p:txBody>
        </p:sp>
        <p:sp>
          <p:nvSpPr>
            <p:cNvPr id="27" name="_s4118"/>
            <p:cNvSpPr>
              <a:spLocks noChangeShapeType="1"/>
            </p:cNvSpPr>
            <p:nvPr/>
          </p:nvSpPr>
          <p:spPr bwMode="auto">
            <a:xfrm flipV="1">
              <a:off x="2880" y="1556"/>
              <a:ext cx="0" cy="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_s4119"/>
            <p:cNvSpPr>
              <a:spLocks noChangeArrowheads="1"/>
            </p:cNvSpPr>
            <p:nvPr/>
          </p:nvSpPr>
          <p:spPr bwMode="auto">
            <a:xfrm>
              <a:off x="2678" y="1152"/>
              <a:ext cx="405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663300"/>
                  </a:solidFill>
                  <a:effectLst/>
                  <a:latin typeface="Times New Roman" pitchFamily="18" charset="0"/>
                  <a:cs typeface="Arial" charset="0"/>
                </a:rPr>
                <a:t>Кружки</a:t>
              </a:r>
            </a:p>
          </p:txBody>
        </p:sp>
        <p:sp>
          <p:nvSpPr>
            <p:cNvPr id="29" name="_s4120"/>
            <p:cNvSpPr>
              <a:spLocks noChangeArrowheads="1"/>
            </p:cNvSpPr>
            <p:nvPr/>
          </p:nvSpPr>
          <p:spPr bwMode="auto">
            <a:xfrm>
              <a:off x="2575" y="1960"/>
              <a:ext cx="584" cy="405"/>
            </a:xfrm>
            <a:prstGeom prst="ellipse">
              <a:avLst/>
            </a:prstGeom>
            <a:solidFill>
              <a:srgbClr val="EAE9D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latin typeface="Monotype Corsiva" pitchFamily="66" charset="0"/>
                  <a:cs typeface="Arial" charset="0"/>
                </a:rPr>
                <a:t>Внеурочная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 err="1" smtClean="0">
                  <a:ln>
                    <a:noFill/>
                  </a:ln>
                  <a:solidFill>
                    <a:srgbClr val="002060"/>
                  </a:solidFill>
                  <a:latin typeface="Monotype Corsiva" pitchFamily="66" charset="0"/>
                  <a:cs typeface="Arial" charset="0"/>
                </a:rPr>
                <a:t>внеучебная</a:t>
              </a: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latin typeface="Monotype Corsiva" pitchFamily="66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latin typeface="Monotype Corsiva" pitchFamily="66" charset="0"/>
                  <a:cs typeface="Arial" charset="0"/>
                </a:rPr>
                <a:t>деятельность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30" name="Picture 37" descr="j0232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14859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80921188"/>
      </p:ext>
    </p:extLst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983" y="1500174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Не </a:t>
            </a: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уставать ни у кого учиться,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День завтрашний сегодня создавать.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Не унывать, к высокому стремиться,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Свои уметь ошибки признавать.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latin typeface="Monotype Corsiva" pitchFamily="66" charset="0"/>
              </a:rPr>
              <a:t/>
            </a:r>
            <a:br>
              <a:rPr lang="ru-RU" sz="2400" b="1" i="1" dirty="0">
                <a:latin typeface="Monotype Corsiva" pitchFamily="66" charset="0"/>
              </a:rPr>
            </a:br>
            <a:r>
              <a:rPr lang="ru-RU" b="1" i="1" dirty="0">
                <a:latin typeface="Monotype Corsiva" pitchFamily="66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1886086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Путь педагога...Он </a:t>
            </a:r>
            <a:endParaRPr lang="ru-RU" sz="2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тернист </a:t>
            </a: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порою,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Цветами осыпает он не всех.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И каждый шаг кто делает с душою,</a:t>
            </a:r>
            <a:b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</a:rPr>
              <a:t>  Тот обретёт признанье и успех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…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      Татьяна  </a:t>
            </a:r>
            <a:r>
              <a:rPr lang="ru-RU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Пылёва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,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       авторские стихи.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005403"/>
      </p:ext>
    </p:extLst>
  </p:cSld>
  <p:clrMapOvr>
    <a:masterClrMapping/>
  </p:clrMapOvr>
  <p:transition spd="med" advClick="0" advTm="1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983" y="206084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4" name="Рисунок 3" descr="img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7143800" cy="56792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6005403"/>
      </p:ext>
    </p:extLst>
  </p:cSld>
  <p:clrMapOvr>
    <a:masterClrMapping/>
  </p:clrMapOvr>
  <p:transition spd="med" advClick="0" advTm="20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3143250" cy="2711772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sz="1600" dirty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428604"/>
            <a:ext cx="2928938" cy="5284684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Пурзикова Елена Владимировна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</a:t>
            </a:r>
            <a:endParaRPr lang="ru-RU" altLang="ru-RU" sz="20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8090" y="14644765"/>
            <a:ext cx="5760156" cy="685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D:\coxpanka\Desktop\Фотоальбомы\107___04\IMG_0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269661" cy="3890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Немного о себе: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772816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Дата  рождения: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23февраля 1975года</a:t>
            </a:r>
            <a:b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Образование: высшее</a:t>
            </a:r>
            <a:b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Закончила Воронежский государственный  педагогический университет, 1998год</a:t>
            </a:r>
          </a:p>
          <a:p>
            <a:pPr lvl="0"/>
            <a:endParaRPr lang="ru-RU" sz="2000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</a:t>
            </a:r>
            <a:endParaRPr lang="ru-RU" sz="2000" b="1" i="1" dirty="0" smtClean="0">
              <a:latin typeface="Book Antiqua" panose="02040602050305030304" pitchFamily="18" charset="0"/>
            </a:endParaRPr>
          </a:p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</a:t>
            </a:r>
            <a:endParaRPr lang="ru-RU" sz="2000" b="1" i="1" dirty="0" smtClean="0">
              <a:latin typeface="Book Antiqua" panose="02040602050305030304" pitchFamily="18" charset="0"/>
            </a:endParaRPr>
          </a:p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</a:t>
            </a:r>
            <a:endParaRPr lang="ru-RU" sz="2000" b="1" i="1" dirty="0" smtClean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500438"/>
            <a:ext cx="3500462" cy="235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Квалификация 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Учитель  русского языка и литературы по специальности «Филология».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357694"/>
            <a:ext cx="3286148" cy="59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Стаж работы: 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общий педагогический стаж   -21 год</a:t>
            </a:r>
          </a:p>
        </p:txBody>
      </p:sp>
      <p:sp>
        <p:nvSpPr>
          <p:cNvPr id="36866" name="AutoShape 2" descr="http://ovuze.ru/uploads/images/59e89854f190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85728"/>
            <a:ext cx="264320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6869" name="AutoShape 5" descr="ВГПУ Воронежский государственный педагогический университ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1" name="Picture 7" descr="F:\1162-00043011-6e447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3248"/>
            <a:ext cx="4159250" cy="311943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365602" y="714356"/>
            <a:ext cx="3543300" cy="2330048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В своей жизни первый раз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Я сижу за партой.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И я знаю, что когда - то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это станет стартом.</a:t>
            </a: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altLang="ru-RU" sz="3200" b="1" dirty="0" smtClean="0">
              <a:solidFill>
                <a:srgbClr val="990000"/>
              </a:solidFill>
            </a:endParaRPr>
          </a:p>
        </p:txBody>
      </p:sp>
      <p:pic>
        <p:nvPicPr>
          <p:cNvPr id="5" name="Содержимое 4" descr="IMG_17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60093" y="1559704"/>
            <a:ext cx="4667283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365602" y="1772816"/>
            <a:ext cx="3543300" cy="1271588"/>
          </a:xfrm>
        </p:spPr>
        <p:txBody>
          <a:bodyPr/>
          <a:lstStyle/>
          <a:p>
            <a:pPr algn="l" eaLnBrk="1" hangingPunct="1"/>
            <a:r>
              <a:rPr lang="en-US" altLang="ru-RU" sz="3200" b="1" dirty="0" smtClean="0">
                <a:solidFill>
                  <a:srgbClr val="990000"/>
                </a:solidFill>
              </a:rPr>
              <a:t> </a:t>
            </a:r>
            <a:r>
              <a:rPr lang="ru-RU" altLang="ru-RU" sz="3200" b="1" dirty="0" smtClean="0">
                <a:solidFill>
                  <a:srgbClr val="990000"/>
                </a:solidFill>
              </a:rPr>
              <a:t/>
            </a:r>
            <a:br>
              <a:rPr lang="ru-RU" altLang="ru-RU" sz="3200" b="1" dirty="0" smtClean="0">
                <a:solidFill>
                  <a:srgbClr val="990000"/>
                </a:solidFill>
              </a:rPr>
            </a:br>
            <a:r>
              <a:rPr lang="ru-RU" altLang="ru-RU" sz="3200" b="1" dirty="0" smtClean="0">
                <a:solidFill>
                  <a:srgbClr val="990000"/>
                </a:solidFill>
              </a:rPr>
              <a:t/>
            </a:r>
            <a:br>
              <a:rPr lang="ru-RU" altLang="ru-RU" sz="3200" b="1" dirty="0" smtClean="0">
                <a:solidFill>
                  <a:srgbClr val="990000"/>
                </a:solidFill>
              </a:rPr>
            </a:br>
            <a:r>
              <a:rPr lang="ru-RU" altLang="ru-RU" sz="3200" b="1" dirty="0" smtClean="0">
                <a:solidFill>
                  <a:srgbClr val="990000"/>
                </a:solidFill>
              </a:rPr>
              <a:t/>
            </a:r>
            <a:br>
              <a:rPr lang="ru-RU" altLang="ru-RU" sz="3200" b="1" dirty="0" smtClean="0">
                <a:solidFill>
                  <a:srgbClr val="990000"/>
                </a:solidFill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Педагогическое кредо:</a:t>
            </a:r>
            <a:br>
              <a:rPr lang="ru-RU" alt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Быть человеком, творящим и вытворяющим, организованным и организующим, убежденным и убеждающим, участвующим и участливым, горящим и зажигающим</a:t>
            </a:r>
            <a:r>
              <a:rPr lang="ru-RU" sz="2800" b="1" dirty="0" smtClean="0">
                <a:solidFill>
                  <a:srgbClr val="FF0000"/>
                </a:solidFill>
              </a:rPr>
              <a:t>!</a:t>
            </a:r>
            <a:endParaRPr lang="ru-RU" alt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4099" name="Содержимое 4"/>
          <p:cNvSpPr>
            <a:spLocks noGrp="1"/>
          </p:cNvSpPr>
          <p:nvPr>
            <p:ph sz="half" idx="1"/>
          </p:nvPr>
        </p:nvSpPr>
        <p:spPr>
          <a:xfrm>
            <a:off x="4860032" y="500042"/>
            <a:ext cx="4032448" cy="5078657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latin typeface="Monotype Corsiva" pitchFamily="66" charset="0"/>
              </a:rPr>
              <a:t>    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Мои педагогические аксиомы :</a:t>
            </a:r>
            <a:endParaRPr lang="ru-RU" sz="32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Главное не предмет, которому мы учим, а личность, которую формируем.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Учиться самой, чтобы иметь право учить других.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Никогда не останавливаться на достигнутом.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Не над детьми, не вместо них, а вместе с ними.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10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1643050"/>
            <a:ext cx="4609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836712"/>
            <a:ext cx="810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4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1628800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20072" y="1643050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Нестандартные формы урока.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ЭОР </a:t>
            </a:r>
          </a:p>
          <a:p>
            <a:pPr algn="ctr">
              <a:buFont typeface="Wingdings" pitchFamily="2" charset="2"/>
              <a:buChar char="v"/>
            </a:pPr>
            <a:endParaRPr lang="ru-RU" sz="2000" b="1" i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2859" y="764704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-142899"/>
            <a:ext cx="83582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Инновационная работа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Педагогические технологии.      Формы работы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7159" y="1714487"/>
            <a:ext cx="342902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Развивающее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обучение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Проблемное обучение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 err="1">
                <a:solidFill>
                  <a:srgbClr val="C00000"/>
                </a:solidFill>
                <a:latin typeface="Monotype Corsiva" pitchFamily="66" charset="0"/>
              </a:rPr>
              <a:t>Разноуровневое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 обучение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Исследовательские методы обучения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Проектные методы обучения</a:t>
            </a:r>
          </a:p>
          <a:p>
            <a:pPr>
              <a:buFont typeface="Arial" charset="0"/>
              <a:buChar char="•"/>
            </a:pP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Информационно-коммуникационные технологии</a:t>
            </a:r>
          </a:p>
        </p:txBody>
      </p:sp>
      <p:pic>
        <p:nvPicPr>
          <p:cNvPr id="1026" name="Picture 2" descr="F:\img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643182"/>
            <a:ext cx="2952739" cy="2214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101922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910684"/>
            <a:ext cx="1423164" cy="1947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F:\slide_1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72074"/>
            <a:ext cx="1714485" cy="1285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58982654"/>
      </p:ext>
    </p:extLst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4143404" cy="128589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Мой сайт в социальной сети работников образования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Инфоурок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F:\инфоур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3811887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1" name="Picture 3" descr="F:\Сертификат проекта infourok.ru №138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86190"/>
            <a:ext cx="1857388" cy="2626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5429256" y="64291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Мой персональный сайт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F:\ой персон. сайт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1328" y="1214422"/>
            <a:ext cx="4582672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5072066" y="392906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Работа с электронным дневником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3" name="Picture 5" descr="F: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500570"/>
            <a:ext cx="3611712" cy="2030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42852"/>
            <a:ext cx="84296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Мои достижения             Достижения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                                 учащихся</a:t>
            </a:r>
          </a:p>
          <a:p>
            <a:endParaRPr lang="ru-RU" sz="1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                                                                                                                                                              </a:t>
            </a:r>
            <a:endParaRPr lang="ru-RU" sz="48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2316576" cy="163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F:\ОЛИМПИАДА РЕЗУЛЬТАТЫ\14366789. Свидетельство о подготовке победителя международной олимпиады проекта videouroki.n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14620"/>
            <a:ext cx="1276191" cy="1805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6" name="Picture 4" descr="F:\ОЛИМПИАДА РЕЗУЛЬТАТЫ\14366789. Благодарность за активное участие в международной олимпиаде проекта videouroki.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5340" y="2714621"/>
            <a:ext cx="1212084" cy="1714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285721" y="4643446"/>
            <a:ext cx="2643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Monotype Corsiva" pitchFamily="66" charset="0"/>
              </a:rPr>
              <a:t>Выступление с докладом «Использование метода «</a:t>
            </a:r>
            <a:r>
              <a:rPr lang="ru-RU" sz="1400" b="1" dirty="0" err="1" smtClean="0">
                <a:solidFill>
                  <a:srgbClr val="C00000"/>
                </a:solidFill>
                <a:latin typeface="Monotype Corsiva" pitchFamily="66" charset="0"/>
              </a:rPr>
              <a:t>Синквейна</a:t>
            </a:r>
            <a:r>
              <a:rPr lang="ru-RU" sz="1400" b="1" dirty="0" smtClean="0">
                <a:solidFill>
                  <a:srgbClr val="C00000"/>
                </a:solidFill>
                <a:latin typeface="Monotype Corsiva" pitchFamily="66" charset="0"/>
              </a:rPr>
              <a:t>» на уроках русского языка и литературы» на областной очно-заочной конференции «Опыт, проблемы, перспективы преподавания предметов гуманитарного цикла» ВИРО, г.Воронеж, 2017 год. </a:t>
            </a:r>
            <a:endParaRPr lang="ru-RU" sz="1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7" name="Picture 5" descr="F:\ОЛИМПИАДА РЕЗУЛЬТАТЫ\14366789 - 1453014. Диплом 1 степени Грибанева Анна Алексеев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428736"/>
            <a:ext cx="1428760" cy="1928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F:\ОЛИМПИАДА РЕЗУЛЬТАТЫ\14366789 - 1453013. Диплом 1 степени Власова Софья Алексеев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428736"/>
            <a:ext cx="1410415" cy="1928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F:\ОЛИМПИАДА РЕЗУЛЬТАТЫ\14366789 - 1453015. Диплом 2 степени Селиванова Нина Олеговн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714884"/>
            <a:ext cx="1125144" cy="1500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0" name="Picture 8" descr="F:\ОЛИМПИАДА РЕЗУЛЬТАТЫ\14366789 - 1453011. Диплом 2 степени Тарабрина Ирина Алексеевн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3857628"/>
            <a:ext cx="1161563" cy="1643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1" name="Picture 9" descr="F:\ОЛИМПИАДА РЕЗУЛЬТАТЫ\14366789 - 1453012. Диплом 2 степени Никитина Анастасия Андреевн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3429000"/>
            <a:ext cx="1111060" cy="1571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Учитель\Desktop\114___11\IMG_17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5072074"/>
            <a:ext cx="1047735" cy="1396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58982654"/>
      </p:ext>
    </p:extLst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Сколько б ты ни жил, всю жизнь следует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учиться.   Сенека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512" y="1643050"/>
            <a:ext cx="367240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2017 год </a:t>
            </a:r>
            <a:r>
              <a:rPr lang="ru-RU" altLang="ru-RU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Навыки оказания первой помощи педагогическими работниками», Учебный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 Центр  негосударственного учреждения здравоохранения  «Дорожная клиническая больница на ст.Воронеж – 1 ОАО «РЖД».</a:t>
            </a:r>
            <a:endParaRPr kumimoji="0" lang="ru-RU" alt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2017 год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«Актуальные задачи филологического школьного образования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 условиях внедрения ФГОС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» ,ВГУ</a:t>
            </a:r>
          </a:p>
        </p:txBody>
      </p:sp>
      <p:pic>
        <p:nvPicPr>
          <p:cNvPr id="1026" name="Picture 2" descr="C:\Users\Учитель\Desktop\114___11\IMG_1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571480"/>
            <a:ext cx="2635240" cy="1976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Учитель\Desktop\114___11\IMG_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071810"/>
            <a:ext cx="2635240" cy="1976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74193821"/>
      </p:ext>
    </p:extLst>
  </p:cSld>
  <p:clrMapOvr>
    <a:masterClrMapping/>
  </p:clrMapOvr>
  <p:transition spd="med" advClick="0" advTm="1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Презентация ОТКРЫТАЯ КНИ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ОТКРЫТАЯ КНИГА</Template>
  <TotalTime>1776</TotalTime>
  <Words>273</Words>
  <Application>Microsoft Office PowerPoint</Application>
  <PresentationFormat>Экран (4:3)</PresentationFormat>
  <Paragraphs>92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Презентация ОТКРЫТАЯ КНИГА</vt:lpstr>
      <vt:lpstr> </vt:lpstr>
      <vt:lpstr> </vt:lpstr>
      <vt:lpstr>Немного о себе:</vt:lpstr>
      <vt:lpstr>      В своей жизни первый раз Я сижу за партой. И я знаю, что когда - то это станет стартом. </vt:lpstr>
      <vt:lpstr>    Педагогическое кредо:  Быть человеком, творящим и вытворяющим, организованным и организующим, убежденным и убеждающим, участвующим и участливым, горящим и зажигающим!</vt:lpstr>
      <vt:lpstr>Слайд 6</vt:lpstr>
      <vt:lpstr>Мой сайт в социальной сети работников образования Инфоурок.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Учитель</cp:lastModifiedBy>
  <cp:revision>107</cp:revision>
  <dcterms:created xsi:type="dcterms:W3CDTF">2011-07-26T07:05:49Z</dcterms:created>
  <dcterms:modified xsi:type="dcterms:W3CDTF">2017-11-24T07:08:40Z</dcterms:modified>
</cp:coreProperties>
</file>